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sldIdLst>
    <p:sldId id="256" r:id="rId3"/>
    <p:sldId id="320" r:id="rId4"/>
    <p:sldId id="311" r:id="rId5"/>
    <p:sldId id="312" r:id="rId6"/>
    <p:sldId id="313" r:id="rId7"/>
    <p:sldId id="280" r:id="rId8"/>
    <p:sldId id="264" r:id="rId9"/>
    <p:sldId id="318" r:id="rId10"/>
    <p:sldId id="271" r:id="rId11"/>
    <p:sldId id="317" r:id="rId12"/>
    <p:sldId id="270" r:id="rId13"/>
    <p:sldId id="303" r:id="rId14"/>
    <p:sldId id="283" r:id="rId15"/>
    <p:sldId id="306" r:id="rId16"/>
    <p:sldId id="274" r:id="rId17"/>
    <p:sldId id="272" r:id="rId18"/>
    <p:sldId id="275" r:id="rId19"/>
    <p:sldId id="286" r:id="rId20"/>
    <p:sldId id="287" r:id="rId21"/>
    <p:sldId id="288" r:id="rId22"/>
    <p:sldId id="308" r:id="rId23"/>
    <p:sldId id="309" r:id="rId24"/>
    <p:sldId id="310" r:id="rId25"/>
    <p:sldId id="290" r:id="rId26"/>
    <p:sldId id="278" r:id="rId27"/>
    <p:sldId id="314" r:id="rId28"/>
    <p:sldId id="315" r:id="rId29"/>
    <p:sldId id="279" r:id="rId30"/>
    <p:sldId id="301" r:id="rId31"/>
    <p:sldId id="299" r:id="rId32"/>
    <p:sldId id="302" r:id="rId33"/>
    <p:sldId id="300" r:id="rId34"/>
    <p:sldId id="305" r:id="rId35"/>
    <p:sldId id="304" r:id="rId36"/>
    <p:sldId id="307" r:id="rId37"/>
    <p:sldId id="262" r:id="rId38"/>
    <p:sldId id="285" r:id="rId39"/>
    <p:sldId id="316" r:id="rId40"/>
    <p:sldId id="292" r:id="rId41"/>
    <p:sldId id="294" r:id="rId42"/>
    <p:sldId id="296" r:id="rId43"/>
    <p:sldId id="297" r:id="rId44"/>
    <p:sldId id="295" r:id="rId45"/>
    <p:sldId id="31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4425386/A_Brief_Introduction_to_Linear_Algebra_and_Quantum_Mechanics_for_Quantum_Computation" TargetMode="External"/><Relationship Id="rId2" Type="http://schemas.openxmlformats.org/officeDocument/2006/relationships/hyperlink" Target="http://www.wikipedia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dev.phys.ethz.ch/static/content/courses/QSIT08/QSIT08_V03_2page.pdf" TargetMode="External"/><Relationship Id="rId4" Type="http://schemas.openxmlformats.org/officeDocument/2006/relationships/hyperlink" Target="https://cse.iitkgp.ac.in/~goutam/quantumComputing/lect4part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171303" y="2403697"/>
            <a:ext cx="98493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Quantum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99CAF-B5F4-42FA-A88E-6E601FA6A66B}"/>
              </a:ext>
            </a:extLst>
          </p:cNvPr>
          <p:cNvSpPr txBox="1"/>
          <p:nvPr/>
        </p:nvSpPr>
        <p:spPr>
          <a:xfrm>
            <a:off x="7836033" y="210643"/>
            <a:ext cx="609442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Avenir Next LT Pro Light" panose="020B0304020202020204" pitchFamily="34" charset="0"/>
              </a:rPr>
              <a:t>EMAT341L: Linear Algebra and Applications</a:t>
            </a:r>
          </a:p>
          <a:p>
            <a:pPr algn="l"/>
            <a:endParaRPr lang="en-US" b="0" i="0" dirty="0">
              <a:effectLst/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85220" y="665636"/>
            <a:ext cx="597552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Non-Determinism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Attempt at 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of Quantum Mechanics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930529" y="1936061"/>
            <a:ext cx="1075870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Unlike classical physics, measurement in quantum mechanics is not deterministic. Even if we have the complete knowledge of a system, we can at most predict the probability of a certain outcome from a set of possible outcomes.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079BD-4954-4FFA-AD27-41179221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5" t="51547" r="36288" b="37652"/>
          <a:stretch/>
        </p:blipFill>
        <p:spPr>
          <a:xfrm>
            <a:off x="1344849" y="3146738"/>
            <a:ext cx="5548023" cy="97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B43AC-5AAC-4D6A-81AC-F95584ED9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5" t="61698" r="36288" b="27501"/>
          <a:stretch/>
        </p:blipFill>
        <p:spPr>
          <a:xfrm>
            <a:off x="1298972" y="4179593"/>
            <a:ext cx="5548023" cy="970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82ACF-CEA9-4B4C-B9CE-DB5673C0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5" t="72196" r="36288" b="15876"/>
          <a:stretch/>
        </p:blipFill>
        <p:spPr>
          <a:xfrm>
            <a:off x="1298972" y="5212448"/>
            <a:ext cx="5548023" cy="1072261"/>
          </a:xfrm>
          <a:prstGeom prst="rect">
            <a:avLst/>
          </a:prstGeom>
        </p:spPr>
      </p:pic>
      <p:pic>
        <p:nvPicPr>
          <p:cNvPr id="1028" name="Picture 4" descr="Basically Quantum Mechanics if I Tell You What Happens It Won't Happen  Heisenberg Review!!!👏👏 | Quantum Mechanics Meme on ME.ME">
            <a:extLst>
              <a:ext uri="{FF2B5EF4-FFF2-40B4-BE49-F238E27FC236}">
                <a16:creationId xmlns:a16="http://schemas.microsoft.com/office/drawing/2014/main" id="{3DA182E0-246A-4BA1-893F-9A7D26ECF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1"/>
          <a:stretch/>
        </p:blipFill>
        <p:spPr bwMode="auto">
          <a:xfrm>
            <a:off x="7307191" y="3337586"/>
            <a:ext cx="3731598" cy="26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5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62899" y="806913"/>
            <a:ext cx="488603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Postulate 3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062899" y="2256413"/>
            <a:ext cx="10598058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postulate states that a quantum system stays in a superposition when it is not observed.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When a measurement is done, it immediately collapses to one of its eigenstates.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Hence, we can never observe what the original superposition of the system was. We merely observe the state after it collapses.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inherent ambiguity provides an excellent security in Quantum Cryptography.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*Eigenstate (physics) is a dynamic quantum mechanical state whose wave function is an eigenvector that corresponds to a physical quantity.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50149" y="1492167"/>
            <a:ext cx="98539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Imagine to have 500 qubits, then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complex coefficients describe their state.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How to store this state?</a:t>
            </a:r>
          </a:p>
          <a:p>
            <a:pPr marL="342900" indent="-342900">
              <a:buFontTx/>
              <a:buChar char="-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larger than the number of atoms in the universe.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impossible in classical bits.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also why it is hard to simulate quantum systems on classical computers.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computer would be much more efficient than a classical computer at simulating quantum systems.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 and Entanglement are what give quantum computers the ability to process so much more information so much faster.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70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39320" r="47653" b="48824"/>
          <a:stretch/>
        </p:blipFill>
        <p:spPr>
          <a:xfrm>
            <a:off x="3220150" y="4939194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1" t="51177" r="47653" b="22721"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0" t="35238" r="40766" b="60680"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03" t="35238" r="33724" b="58754"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90DD0AD-3B04-4F55-AD6A-10BACD2E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191"/>
          <a:stretch/>
        </p:blipFill>
        <p:spPr bwMode="auto">
          <a:xfrm>
            <a:off x="1604947" y="787893"/>
            <a:ext cx="8587933" cy="39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A2DEFBA8-ABF5-4180-AB7C-AA1E86F64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72845" b="15156"/>
          <a:stretch/>
        </p:blipFill>
        <p:spPr bwMode="auto">
          <a:xfrm>
            <a:off x="2630078" y="5428355"/>
            <a:ext cx="5207672" cy="7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D4C4F20-8D09-4404-9287-8D41ACCB0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1" t="64087" b="27155"/>
          <a:stretch/>
        </p:blipFill>
        <p:spPr bwMode="auto">
          <a:xfrm>
            <a:off x="1688969" y="4883084"/>
            <a:ext cx="5207672" cy="5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7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365821" y="812887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 in Quantum Computing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2213585"/>
            <a:ext cx="942675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8" t="44626" r="42230" b="50000"/>
          <a:stretch/>
        </p:blipFill>
        <p:spPr>
          <a:xfrm>
            <a:off x="6532017" y="2246996"/>
            <a:ext cx="1222311" cy="3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9" t="26699" r="46429" b="65229"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1224" r="45586" b="51792"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5" t="48913" r="35445" b="43016"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7" t="63129" r="41990" b="29887"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15" t="81089" r="46216" b="10581"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96027" y="76643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1837024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BC9D1A-5FD6-4393-B3FD-B7336BC3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3" t="29796" r="50000" b="63673"/>
          <a:stretch/>
        </p:blipFill>
        <p:spPr>
          <a:xfrm>
            <a:off x="2205134" y="2248538"/>
            <a:ext cx="1477347" cy="447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AC9FE3-13E2-40A7-9EFD-E131DE6F6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3" t="41904" r="41454" b="50001"/>
          <a:stretch/>
        </p:blipFill>
        <p:spPr>
          <a:xfrm>
            <a:off x="2202020" y="3191266"/>
            <a:ext cx="3433665" cy="555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51AC4F-5211-41EC-821C-6CB86C066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12" t="54966" r="42143" b="38504"/>
          <a:stretch/>
        </p:blipFill>
        <p:spPr>
          <a:xfrm>
            <a:off x="2160367" y="4159065"/>
            <a:ext cx="3321698" cy="44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01D457-0706-44CD-848C-D8DDD369E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86" t="67891" r="46097" b="25578"/>
          <a:stretch/>
        </p:blipFill>
        <p:spPr>
          <a:xfrm>
            <a:off x="2202020" y="5018448"/>
            <a:ext cx="2391747" cy="4478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2406D0-324F-4B1F-8DE4-E576F5C3CC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25" t="80730" r="42908" b="12740"/>
          <a:stretch/>
        </p:blipFill>
        <p:spPr>
          <a:xfrm>
            <a:off x="2244342" y="5952381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79812" y="55132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set,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45" t="35395" r="47653" b="59228"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9" t="43402" r="66828" b="52381"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3" t="28435" r="47730" b="65987"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 – column vector) is       (bra notation – row vector)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7" t="39703" r="42173" b="56512"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1" t="38503" r="37226" b="56735"/>
          <a:stretch/>
        </p:blipFill>
        <p:spPr>
          <a:xfrm>
            <a:off x="10857584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4" t="44465" r="49184" b="50365"/>
          <a:stretch/>
        </p:blipFill>
        <p:spPr>
          <a:xfrm>
            <a:off x="2067727" y="3604954"/>
            <a:ext cx="2295883" cy="552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16902"/>
          <a:stretch/>
        </p:blipFill>
        <p:spPr>
          <a:xfrm>
            <a:off x="1874298" y="4800758"/>
            <a:ext cx="4753935" cy="1725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1" t="62993" r="41301" b="30784"/>
          <a:stretch/>
        </p:blipFill>
        <p:spPr>
          <a:xfrm>
            <a:off x="581360" y="4794712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3" t="52414" r="48179" b="41298"/>
          <a:stretch/>
        </p:blipFill>
        <p:spPr>
          <a:xfrm>
            <a:off x="5573874" y="4184449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83" t="51986" r="36395" b="41190"/>
          <a:stretch/>
        </p:blipFill>
        <p:spPr>
          <a:xfrm>
            <a:off x="7843646" y="4091197"/>
            <a:ext cx="780480" cy="7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546EE-3C0A-4EC1-A097-63D8EB50BA8B}"/>
              </a:ext>
            </a:extLst>
          </p:cNvPr>
          <p:cNvSpPr txBox="1"/>
          <p:nvPr/>
        </p:nvSpPr>
        <p:spPr>
          <a:xfrm>
            <a:off x="965329" y="857631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Contents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15609-1AFE-4349-A4A3-6A79FA92D0E3}"/>
              </a:ext>
            </a:extLst>
          </p:cNvPr>
          <p:cNvSpPr/>
          <p:nvPr/>
        </p:nvSpPr>
        <p:spPr>
          <a:xfrm>
            <a:off x="1026052" y="1841108"/>
            <a:ext cx="10625180" cy="1037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Introduction to Quantum Computing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Superposition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Non-Determinism (3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Notations of Quantum Computing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Pauli Matrices, Pauli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Bloch Sphere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Entanglement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B7D4C-5006-4999-9EF6-47D34F042DF7}"/>
              </a:ext>
            </a:extLst>
          </p:cNvPr>
          <p:cNvSpPr/>
          <p:nvPr/>
        </p:nvSpPr>
        <p:spPr>
          <a:xfrm>
            <a:off x="7249212" y="1841108"/>
            <a:ext cx="3916736" cy="94487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Unitary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Observables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Hermitian Operator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1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Postulate,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Problems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481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33063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t="40952" r="91429" b="52925"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4" t="50000" r="59132" b="30702"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49" t="66681" r="74072" b="14021"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7" t="66681" r="59924" b="14021"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DE08-C67E-4D43-A282-EF3FE4F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6" t="53468" r="27727" b="37104"/>
          <a:stretch/>
        </p:blipFill>
        <p:spPr>
          <a:xfrm>
            <a:off x="880323" y="2189384"/>
            <a:ext cx="5754255" cy="646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AD102-6D82-4AAE-8846-F16B734D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1" t="64512" r="29848" b="27811"/>
          <a:stretch/>
        </p:blipFill>
        <p:spPr>
          <a:xfrm>
            <a:off x="954215" y="2821708"/>
            <a:ext cx="5440218" cy="52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905E8-161E-40E9-A3EE-EB6A1FE32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1" t="71951" r="53446" b="20787"/>
          <a:stretch/>
        </p:blipFill>
        <p:spPr>
          <a:xfrm>
            <a:off x="6326318" y="2850152"/>
            <a:ext cx="2563090" cy="498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297CE-6932-4429-8E9A-1F3E10E36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25" t="29899" r="23636" b="24103"/>
          <a:stretch/>
        </p:blipFill>
        <p:spPr>
          <a:xfrm>
            <a:off x="954215" y="3468254"/>
            <a:ext cx="6576291" cy="3154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1C609-F4F1-4960-8E77-7DC8058EEE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0" t="44062" r="30024" b="49999"/>
          <a:stretch/>
        </p:blipFill>
        <p:spPr>
          <a:xfrm>
            <a:off x="880323" y="1634937"/>
            <a:ext cx="6093831" cy="5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8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47D50-CDA7-4E36-87B6-C09DB1C6E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8" t="49024" r="24394" b="35892"/>
          <a:stretch/>
        </p:blipFill>
        <p:spPr>
          <a:xfrm>
            <a:off x="1209516" y="2309005"/>
            <a:ext cx="6557818" cy="1034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7BAF93-82A8-4F95-93B2-4B9446890498}"/>
              </a:ext>
            </a:extLst>
          </p:cNvPr>
          <p:cNvSpPr/>
          <p:nvPr/>
        </p:nvSpPr>
        <p:spPr>
          <a:xfrm>
            <a:off x="1067475" y="1831800"/>
            <a:ext cx="942675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1-Bit Transformation (linear combination of the outer products of vectors)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Property of Outer Product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580D-2FA4-4F6E-8A94-B7BEE3F64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2" t="44185" r="34466" b="40732"/>
          <a:stretch/>
        </p:blipFill>
        <p:spPr>
          <a:xfrm>
            <a:off x="1313895" y="3842786"/>
            <a:ext cx="3790765" cy="10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9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A2D0D02-C773-4035-A4DB-F243AB80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0" b="38858"/>
          <a:stretch/>
        </p:blipFill>
        <p:spPr bwMode="auto">
          <a:xfrm>
            <a:off x="1007217" y="2097770"/>
            <a:ext cx="5819159" cy="39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15DDF6-4AA8-4AE9-825A-3CD39DB19600}"/>
              </a:ext>
            </a:extLst>
          </p:cNvPr>
          <p:cNvSpPr/>
          <p:nvPr/>
        </p:nvSpPr>
        <p:spPr>
          <a:xfrm>
            <a:off x="1218030" y="1034829"/>
            <a:ext cx="1006662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Optimization of Quantum State Expressions plays a crucial role in Quantum Computation and Quantum Information Processing.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FE277F8E-5DF3-4972-835A-B3E4C3029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6" r="4010" b="3874"/>
          <a:stretch/>
        </p:blipFill>
        <p:spPr bwMode="auto">
          <a:xfrm>
            <a:off x="5465493" y="3667985"/>
            <a:ext cx="5819159" cy="22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06C999A-E21C-40F5-9332-55322DC67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85" b="66375"/>
          <a:stretch/>
        </p:blipFill>
        <p:spPr>
          <a:xfrm>
            <a:off x="686894" y="2254598"/>
            <a:ext cx="887383" cy="4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95760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is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1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7" t="32518" r="49031" b="59864"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56054" r="50001" b="36327"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1" t="71973" r="40077" b="17705"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42585" r="64260" b="46140"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3" t="42585" r="44737" b="48004"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8" t="51860" r="58138" b="38912"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39" t="51888" r="37628" b="38912"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58212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FF338-40B3-4E64-988D-9D43B7347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04" t="41925" r="32423" b="16426"/>
          <a:stretch/>
        </p:blipFill>
        <p:spPr>
          <a:xfrm>
            <a:off x="1272616" y="2149309"/>
            <a:ext cx="5728884" cy="350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5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58212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Eigenvectors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DB983-F4E1-45AA-A14A-782B776CE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8" t="30928" r="33350" b="24948"/>
          <a:stretch/>
        </p:blipFill>
        <p:spPr>
          <a:xfrm>
            <a:off x="1140642" y="1951348"/>
            <a:ext cx="5159193" cy="339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878F1-019A-4838-AE9D-C544FBEEA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5" t="44123" r="30180" b="45980"/>
          <a:stretch/>
        </p:blipFill>
        <p:spPr>
          <a:xfrm>
            <a:off x="6096000" y="2837468"/>
            <a:ext cx="4977352" cy="678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1528C-4394-49A2-9020-8A5A9BFF9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5" t="53230" r="51944" b="36495"/>
          <a:stretch/>
        </p:blipFill>
        <p:spPr>
          <a:xfrm>
            <a:off x="7041821" y="3176833"/>
            <a:ext cx="876693" cy="7046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A890BA-6F67-4C09-A397-31CC5F83CFA6}"/>
              </a:ext>
            </a:extLst>
          </p:cNvPr>
          <p:cNvSpPr/>
          <p:nvPr/>
        </p:nvSpPr>
        <p:spPr>
          <a:xfrm>
            <a:off x="1140642" y="5523232"/>
            <a:ext cx="9426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Similarly, Eigenvectors can be computed for the remaining Pauli Matrices – X, 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007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23692" r="44464" b="68282"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6" t="32412" r="64491" b="63536"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1" t="36464" r="65791" b="58502"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4" t="50279" r="47653" b="22374"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06646" y="70111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Transformations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E979B-97D7-4E17-BB30-B17D0D8294B7}"/>
              </a:ext>
            </a:extLst>
          </p:cNvPr>
          <p:cNvSpPr/>
          <p:nvPr/>
        </p:nvSpPr>
        <p:spPr>
          <a:xfrm>
            <a:off x="1142052" y="1634727"/>
            <a:ext cx="9426752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Pauli-X gate is the quantum equivalent of NOT gate. It maps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Pauli-Y gate maps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Pauli-Z gate leaves the basis state        unchanged and maps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F60A1-8BBA-4F88-AA34-78227E88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2" t="43624" r="62437" b="51845"/>
          <a:stretch/>
        </p:blipFill>
        <p:spPr>
          <a:xfrm>
            <a:off x="8182664" y="1946429"/>
            <a:ext cx="2762117" cy="38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3E31F-753D-418E-9086-552328C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7" t="26926" r="55801" b="67638"/>
          <a:stretch/>
        </p:blipFill>
        <p:spPr>
          <a:xfrm>
            <a:off x="3938319" y="3437186"/>
            <a:ext cx="3345599" cy="46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5FA55-F377-406E-8C31-B5E552702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7" t="26926" r="74756" b="67519"/>
          <a:stretch/>
        </p:blipFill>
        <p:spPr>
          <a:xfrm>
            <a:off x="5321076" y="4880449"/>
            <a:ext cx="488618" cy="54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8FC79-65BB-49BF-B5BA-04015EAA5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1" t="36504" r="78301" b="59612"/>
          <a:stretch/>
        </p:blipFill>
        <p:spPr>
          <a:xfrm>
            <a:off x="8049778" y="5051847"/>
            <a:ext cx="1358283" cy="360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875997-4C35-4AFC-A3F5-D9A2A8341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8" t="62654" r="60752" b="23754"/>
          <a:stretch/>
        </p:blipFill>
        <p:spPr>
          <a:xfrm>
            <a:off x="2140188" y="2499411"/>
            <a:ext cx="3497802" cy="932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E91EDA-0CB2-4EBF-8E91-1509522100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38" t="27706" r="64903" b="57243"/>
          <a:stretch/>
        </p:blipFill>
        <p:spPr>
          <a:xfrm>
            <a:off x="2104722" y="3939090"/>
            <a:ext cx="3213717" cy="1032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51012-16B1-43A2-91CB-E11C2C0556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49" t="60453" r="67232" b="24495"/>
          <a:stretch/>
        </p:blipFill>
        <p:spPr>
          <a:xfrm>
            <a:off x="2294202" y="5480980"/>
            <a:ext cx="2672178" cy="1032277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40220FE6-6029-44B2-8C2B-ACAF56706B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4735" r="39268" b="53679"/>
          <a:stretch/>
        </p:blipFill>
        <p:spPr>
          <a:xfrm>
            <a:off x="7451673" y="2334881"/>
            <a:ext cx="2903463" cy="117681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245409A2-CDF7-4E2E-9648-A5667ECF98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t="58252" r="33895" b="11974"/>
          <a:stretch/>
        </p:blipFill>
        <p:spPr>
          <a:xfrm>
            <a:off x="7475190" y="3768099"/>
            <a:ext cx="3213717" cy="1119932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B726F7FA-52A3-4219-9C22-A961A142CF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0" t="5696" r="15064" b="56332"/>
          <a:stretch/>
        </p:blipFill>
        <p:spPr>
          <a:xfrm>
            <a:off x="7550321" y="5422488"/>
            <a:ext cx="2931606" cy="11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2067351"/>
            <a:ext cx="1062518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is an area of computing focused on developing computer technologies governed by the laws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Mechanics*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to store data and perform computations.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Computer employs ‘Qubits’.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Computation consists of a sequence of operations performed on Quantum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operations and states can be represented by matrices and vectors, respectively, and are required by the underlying physics (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) to follow the rules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*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It is a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branch of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physics dealing with the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behaviour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of matter and light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at a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subatomic level that are subject to the uncertainty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principle.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1139472" y="867058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D480F23-635D-457B-BF13-B4EDCD57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49"/>
          <a:stretch/>
        </p:blipFill>
        <p:spPr>
          <a:xfrm>
            <a:off x="335371" y="289492"/>
            <a:ext cx="6968971" cy="1545667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91E4ACCC-64CB-4934-A6C0-F3BBDD54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6" t="22525" r="34976" b="37690"/>
          <a:stretch/>
        </p:blipFill>
        <p:spPr>
          <a:xfrm>
            <a:off x="1473692" y="1810705"/>
            <a:ext cx="3151574" cy="66064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95F4F5FA-51B9-4029-BE5A-510E06057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8" r="5412" b="16650"/>
          <a:stretch/>
        </p:blipFill>
        <p:spPr>
          <a:xfrm>
            <a:off x="335371" y="2446891"/>
            <a:ext cx="5903650" cy="863943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4A64F3-D76F-483A-BE61-385DDA1F1B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39036" r="40413" b="16707"/>
          <a:stretch/>
        </p:blipFill>
        <p:spPr>
          <a:xfrm rot="338832">
            <a:off x="3959441" y="3342911"/>
            <a:ext cx="4019238" cy="303521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63D030-C1B7-4791-A415-9708A69D3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57" b="61994"/>
          <a:stretch/>
        </p:blipFill>
        <p:spPr>
          <a:xfrm rot="239745">
            <a:off x="632662" y="3502637"/>
            <a:ext cx="4081382" cy="2606441"/>
          </a:xfrm>
          <a:prstGeom prst="rect">
            <a:avLst/>
          </a:prstGeom>
        </p:spPr>
      </p:pic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C33128-2000-4B3D-AEF7-F9BDC25DC0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3" t="54045" b="9322"/>
          <a:stretch/>
        </p:blipFill>
        <p:spPr>
          <a:xfrm rot="182733">
            <a:off x="8276948" y="3500633"/>
            <a:ext cx="2763301" cy="2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6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596530" y="745346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 and computing, the Bloch sphere is a geometrical representation of the pure state space of a two-level quantum mechanical system (qubit), named after the physicist Felix Bloch.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Bloch sphere - Wikipedia">
            <a:extLst>
              <a:ext uri="{FF2B5EF4-FFF2-40B4-BE49-F238E27FC236}">
                <a16:creationId xmlns:a16="http://schemas.microsoft.com/office/drawing/2014/main" id="{7C94535E-400D-4B7E-A05F-B807A3DB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96" y="2934693"/>
            <a:ext cx="3225007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67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8272" y="745205"/>
            <a:ext cx="897532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Rotation Operators on 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80062-9532-4A0A-8259-16F6F7258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3" t="34914" r="23690" b="22402"/>
          <a:stretch/>
        </p:blipFill>
        <p:spPr>
          <a:xfrm>
            <a:off x="1340435" y="3185511"/>
            <a:ext cx="6613864" cy="2927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When the Pauli X, Y and Z matrices are exponentiated, they give rise to the rotation operators, which rotate the Bloch vector of the Quantum State about the ˆx, ˆy and ˆz axes, by a given angle θ: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9637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EEFDE855-AA18-47D1-BF69-1009FBA0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r="10946" b="41749"/>
          <a:stretch/>
        </p:blipFill>
        <p:spPr bwMode="auto">
          <a:xfrm>
            <a:off x="497149" y="577050"/>
            <a:ext cx="6586691" cy="12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4FAF0F6C-6BFC-4C9C-9437-873EFB10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b="18317"/>
          <a:stretch/>
        </p:blipFill>
        <p:spPr bwMode="auto">
          <a:xfrm>
            <a:off x="497149" y="1957662"/>
            <a:ext cx="6036816" cy="44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9FF11854-B467-4382-8A72-571A74D8A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b="44942"/>
          <a:stretch/>
        </p:blipFill>
        <p:spPr bwMode="auto">
          <a:xfrm>
            <a:off x="6533964" y="1284786"/>
            <a:ext cx="4997821" cy="25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preview">
            <a:extLst>
              <a:ext uri="{FF2B5EF4-FFF2-40B4-BE49-F238E27FC236}">
                <a16:creationId xmlns:a16="http://schemas.microsoft.com/office/drawing/2014/main" id="{DABDC7DD-FA24-4797-93DE-D84BF9D3E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34" r="15984" b="25991"/>
          <a:stretch/>
        </p:blipFill>
        <p:spPr bwMode="auto">
          <a:xfrm>
            <a:off x="6769103" y="3915052"/>
            <a:ext cx="4762682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preview">
            <a:extLst>
              <a:ext uri="{FF2B5EF4-FFF2-40B4-BE49-F238E27FC236}">
                <a16:creationId xmlns:a16="http://schemas.microsoft.com/office/drawing/2014/main" id="{7DB9614C-40DE-441C-90BE-1E9CF632F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73788" r="52007" b="21165"/>
          <a:stretch/>
        </p:blipFill>
        <p:spPr bwMode="auto">
          <a:xfrm>
            <a:off x="9265853" y="4731800"/>
            <a:ext cx="393052" cy="2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preview">
            <a:extLst>
              <a:ext uri="{FF2B5EF4-FFF2-40B4-BE49-F238E27FC236}">
                <a16:creationId xmlns:a16="http://schemas.microsoft.com/office/drawing/2014/main" id="{A13E11E1-CD68-4F04-A287-B36F6B0D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8525" r="5416" b="24498"/>
          <a:stretch/>
        </p:blipFill>
        <p:spPr bwMode="auto">
          <a:xfrm>
            <a:off x="6086762" y="5296408"/>
            <a:ext cx="5761067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BCBCE8C5-7DD4-4FAA-9448-D4A38958B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7687" r="14805" b="56573"/>
          <a:stretch/>
        </p:blipFill>
        <p:spPr bwMode="auto">
          <a:xfrm>
            <a:off x="7924218" y="6113962"/>
            <a:ext cx="3218441" cy="4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7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806464" y="892613"/>
            <a:ext cx="61504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Entanglement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115456" y="2373038"/>
            <a:ext cx="918895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term ‘Entanglement’ means that the two members of a pair exist in a single quantum state.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Changing the state of one of the qubits will instantaneously change the state of the other one in a predictable fashion.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This property is used as a resource in Quantum Computing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Super dense coding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Quantum Teleportation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23051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CDCBCA2-9633-4B11-80DF-11FCA7A2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48"/>
          <a:stretch/>
        </p:blipFill>
        <p:spPr bwMode="auto">
          <a:xfrm>
            <a:off x="2476593" y="1340458"/>
            <a:ext cx="6846994" cy="1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B96C4E3-6FB5-4804-AA65-4250457B3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7" b="10732"/>
          <a:stretch/>
        </p:blipFill>
        <p:spPr bwMode="auto">
          <a:xfrm>
            <a:off x="2476593" y="2328812"/>
            <a:ext cx="6846994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FCFD3-1856-4382-8107-14BEB8313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8" t="58525" r="50493" b="38566"/>
          <a:stretch/>
        </p:blipFill>
        <p:spPr>
          <a:xfrm>
            <a:off x="7673475" y="494287"/>
            <a:ext cx="4056128" cy="199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90D2C-2162-4872-AC85-CEAE98509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01" t="61914" r="42143" b="32451"/>
          <a:stretch/>
        </p:blipFill>
        <p:spPr>
          <a:xfrm>
            <a:off x="462397" y="778994"/>
            <a:ext cx="2055045" cy="38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FBF76-D546-4672-B8B1-4FA623FC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3" t="54139" r="18422" b="41480"/>
          <a:stretch/>
        </p:blipFill>
        <p:spPr>
          <a:xfrm>
            <a:off x="462397" y="395948"/>
            <a:ext cx="7390132" cy="3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8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40D6A3-FC41-4DA7-8189-892567C080F8}"/>
              </a:ext>
            </a:extLst>
          </p:cNvPr>
          <p:cNvSpPr/>
          <p:nvPr/>
        </p:nvSpPr>
        <p:spPr>
          <a:xfrm>
            <a:off x="-1726136" y="1037991"/>
            <a:ext cx="9236363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096E6-B475-4F73-994A-A09BFA874129}"/>
              </a:ext>
            </a:extLst>
          </p:cNvPr>
          <p:cNvSpPr txBox="1"/>
          <p:nvPr/>
        </p:nvSpPr>
        <p:spPr>
          <a:xfrm>
            <a:off x="1091526" y="2594724"/>
            <a:ext cx="10314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‘Wave functions </a:t>
            </a:r>
            <a:r>
              <a:rPr lang="en-US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live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in the Hilbert Space.’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which contains the "wavefunctions" that stand for the possible states of the system.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Absolute value of each wave function is interpreted as being a probability distribution function.</a:t>
            </a:r>
          </a:p>
          <a:p>
            <a:endParaRPr 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194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3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404242" y="2115450"/>
            <a:ext cx="7081301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an Infinite Dimensional Inner Product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Hilbert Space H of d = 3 is referred to as a Qutrit, d = 4 is sometimes called a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Ququart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, and the generic term for any d &gt; 2 is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Qudit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0" t="47347" r="47194" b="21089"/>
          <a:stretch/>
        </p:blipFill>
        <p:spPr>
          <a:xfrm>
            <a:off x="971333" y="2607061"/>
            <a:ext cx="2717685" cy="25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838986" y="920157"/>
            <a:ext cx="58069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Unitary Transformation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6C854-BEC4-422C-9F99-B90D2F5CA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t="31615" r="25232" b="45977"/>
          <a:stretch/>
        </p:blipFill>
        <p:spPr>
          <a:xfrm>
            <a:off x="886467" y="2233689"/>
            <a:ext cx="5429492" cy="1317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34656-F076-4749-8B9B-ADF93F6D6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t="54023" r="25232" b="30447"/>
          <a:stretch/>
        </p:blipFill>
        <p:spPr>
          <a:xfrm>
            <a:off x="886467" y="4559229"/>
            <a:ext cx="5646308" cy="9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CA034-296A-4B29-91BD-3B4C86D5C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t="69724" r="33123" b="7079"/>
          <a:stretch/>
        </p:blipFill>
        <p:spPr>
          <a:xfrm>
            <a:off x="6420002" y="3111111"/>
            <a:ext cx="4890796" cy="14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69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569167" y="1860251"/>
            <a:ext cx="1096347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3" t="43537" r="67092" b="51156"/>
          <a:stretch/>
        </p:blipFill>
        <p:spPr>
          <a:xfrm>
            <a:off x="1847461" y="4618651"/>
            <a:ext cx="2141016" cy="53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375342" y="4047730"/>
            <a:ext cx="398107" cy="34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t="44933" r="68234" b="51296"/>
          <a:stretch/>
        </p:blipFill>
        <p:spPr>
          <a:xfrm>
            <a:off x="10382493" y="5239136"/>
            <a:ext cx="398107" cy="3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699707"/>
            <a:ext cx="10625180" cy="7602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are great for solving optimization problems from figuring out the best way to schedule flights at an airport to determining the best delivery routes for the FedEx truck.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systems are exponentially powerful. A system of 500 particles has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”Computing power”.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provide a neat shortcut for solving a range of mathematical tasks known as NP-complete problems.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For example, factorization is an exponential time task for classical computers.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But Shor’s quantum algorithm for factorization is a polynomial time algorithm. It has successfully broken RSA cryptosystem.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1139472" y="867058"/>
            <a:ext cx="5845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26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4316" y="84664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00990" y="2281098"/>
            <a:ext cx="893872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Self-Adjoint Operator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Matrix is a square matrix with complex entries that is equal to its own conjugate transpose.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or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Hermitian operators are real.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important because the eigenvalues correspond to physical properties of a system, which cannot be imaginary or complex.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2740A-C408-4C43-A440-9D7810072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1" t="57989" r="37822" b="34545"/>
          <a:stretch/>
        </p:blipFill>
        <p:spPr>
          <a:xfrm>
            <a:off x="1178561" y="3761412"/>
            <a:ext cx="1541814" cy="755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638BB-7A06-42E0-904E-B06F17ED8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2" t="62992" r="55952" b="31701"/>
          <a:stretch/>
        </p:blipFill>
        <p:spPr>
          <a:xfrm>
            <a:off x="3115452" y="3761412"/>
            <a:ext cx="1800809" cy="6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1st Postulate: State Space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99830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system is a Hilbert Space called the state space. The system is completely defined by the state vector, which is a unit vector in the state space.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76106-89D9-4B1E-B466-30DEF696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5" t="28866" r="36985" b="31134"/>
          <a:stretch/>
        </p:blipFill>
        <p:spPr>
          <a:xfrm>
            <a:off x="1321054" y="3082564"/>
            <a:ext cx="5126398" cy="31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0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14966"/>
            <a:ext cx="572987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2nd Postulate: Evolution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  <a:p>
            <a:pPr algn="ctr"/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96908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evolution of a closed Quantum System is described by a Unitary Transformation.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746D96-E2C8-473C-89B3-1900B3D5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1" t="32159" r="36366" b="35395"/>
          <a:stretch/>
        </p:blipFill>
        <p:spPr>
          <a:xfrm>
            <a:off x="1197203" y="2972071"/>
            <a:ext cx="6400801" cy="3077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07244-9D55-454B-8643-9218F7BAA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6" t="66086" r="39613" b="27111"/>
          <a:stretch/>
        </p:blipFill>
        <p:spPr>
          <a:xfrm>
            <a:off x="2287570" y="6103111"/>
            <a:ext cx="3582187" cy="46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51715-6DA1-4C5B-AC87-3D8974AA6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0" t="70467" r="69588" b="27129"/>
          <a:stretch/>
        </p:blipFill>
        <p:spPr>
          <a:xfrm>
            <a:off x="5832189" y="6221691"/>
            <a:ext cx="474482" cy="1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7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-2289193" y="742610"/>
            <a:ext cx="92363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65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38A87-15DD-47C7-93C1-FDE9319905AD}"/>
              </a:ext>
            </a:extLst>
          </p:cNvPr>
          <p:cNvSpPr txBox="1"/>
          <p:nvPr/>
        </p:nvSpPr>
        <p:spPr>
          <a:xfrm>
            <a:off x="914400" y="2196446"/>
            <a:ext cx="9236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</a:rPr>
              <a:t>N. David </a:t>
            </a:r>
            <a:r>
              <a:rPr lang="en-IN" sz="2000" dirty="0" err="1">
                <a:latin typeface="Baskerville Old Face" panose="02020602080505020303" pitchFamily="18" charset="0"/>
              </a:rPr>
              <a:t>Mermin</a:t>
            </a:r>
            <a:r>
              <a:rPr lang="en-IN" sz="2000" dirty="0">
                <a:latin typeface="Baskerville Old Face" panose="02020602080505020303" pitchFamily="18" charset="0"/>
              </a:rPr>
              <a:t>, Cornell University Lecture Notes on Quantum Computation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2"/>
              </a:rPr>
              <a:t>http://www.wikipedia.org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3"/>
              </a:rPr>
              <a:t>https://www.academia.edu/4425386/A_Brief_Introduction_to_Linear_Algebra_and_Quantum_Mechanics_for_Quantum_Computation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4"/>
              </a:rPr>
              <a:t>https://cse.iitkgp.ac.in/~goutam/quantumComputing/lect4part.pdf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Baskerville Old Face" panose="02020602080505020303" pitchFamily="18" charset="0"/>
              </a:rPr>
              <a:t>David J. Griffiths Introduction to Quantum Mechanics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5"/>
              </a:rPr>
              <a:t>https://qudev.phys.ethz.ch/static/content/courses/QSIT08/QSIT08_V03_2page.pdf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085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358981" y="2505670"/>
            <a:ext cx="92363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E4F54-6D42-43C5-A89F-7E29829E5711}"/>
              </a:ext>
            </a:extLst>
          </p:cNvPr>
          <p:cNvSpPr txBox="1"/>
          <p:nvPr/>
        </p:nvSpPr>
        <p:spPr>
          <a:xfrm>
            <a:off x="2929948" y="4022590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A Presentation by – Tanvi </a:t>
            </a:r>
            <a:r>
              <a:rPr lang="en-US" sz="2000" dirty="0" err="1">
                <a:latin typeface="Baskerville Old Face" panose="02020602080505020303" pitchFamily="18" charset="0"/>
              </a:rPr>
              <a:t>Penumudy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(E18CSE187)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8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221503" y="5174154"/>
            <a:ext cx="1062518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next few sections of this PPT will answer the question! 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40269" y="4350183"/>
            <a:ext cx="10324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How do Quantum Computers process a lot of information at a faster rate?</a:t>
            </a:r>
            <a:endParaRPr lang="en-IN" sz="2400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009EB-5E73-48FC-AC00-ABD8C0EB32F2}"/>
              </a:ext>
            </a:extLst>
          </p:cNvPr>
          <p:cNvSpPr/>
          <p:nvPr/>
        </p:nvSpPr>
        <p:spPr>
          <a:xfrm>
            <a:off x="1221503" y="1887971"/>
            <a:ext cx="10625180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Faster than light (?) communication.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Highly parallel and eﬃcient Quantum Algorithms.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Cryptography and many more..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CD108-3FDD-4F5E-B306-0238444DA739}"/>
              </a:ext>
            </a:extLst>
          </p:cNvPr>
          <p:cNvSpPr txBox="1"/>
          <p:nvPr/>
        </p:nvSpPr>
        <p:spPr>
          <a:xfrm>
            <a:off x="940269" y="836124"/>
            <a:ext cx="7352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Motivations for Quantum Computation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1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53592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1" t="26802" r="69541" b="66939"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3" t="32465" r="41378" b="59319"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41" t="41100" r="54157" b="50381"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92" t="60911" r="50000" b="29421"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0" t="41886" r="40606" b="12592"/>
          <a:stretch/>
        </p:blipFill>
        <p:spPr>
          <a:xfrm>
            <a:off x="618323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314459" y="1549927"/>
            <a:ext cx="8379250" cy="5940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Computing, 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are represented as      and      or their linear combination.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have been created in the laboratory using photons, ions and certain sorts of atomic nuclei.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6745015" y="4953652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9982035" y="4944789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1100604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EBF27-E8F9-4775-A197-E11EF18A9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6319501" y="3135062"/>
            <a:ext cx="323274" cy="285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EBF82-9638-48A0-928B-E025C0CFE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7150245" y="3135062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68000" y="810455"/>
            <a:ext cx="7638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2" t="42794" r="47803" b="23401"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8" t="47408" r="47348" b="21078"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571946" y="4905345"/>
            <a:ext cx="611909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The electron spin is either up or down.</a:t>
            </a:r>
          </a:p>
        </p:txBody>
      </p:sp>
    </p:spTree>
    <p:extLst>
      <p:ext uri="{BB962C8B-B14F-4D97-AF65-F5344CB8AC3E}">
        <p14:creationId xmlns:p14="http://schemas.microsoft.com/office/powerpoint/2010/main" val="405923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44175" r="50833" b="42562"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56098" r="50833" b="28485"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54" t="42637" r="67138" b="52804"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39" t="42559" r="35909" b="52054"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167277" y="3662479"/>
            <a:ext cx="71445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Qubit is Mathematically represented as a Quantum State of the form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03" t="30671" r="43409" b="63494"/>
          <a:stretch/>
        </p:blipFill>
        <p:spPr>
          <a:xfrm>
            <a:off x="1822703" y="3970254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62320" r="37092" b="19728"/>
          <a:stretch/>
        </p:blipFill>
        <p:spPr>
          <a:xfrm>
            <a:off x="2650836" y="5523670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06" t="49768" r="57331" b="37574"/>
          <a:stretch/>
        </p:blipFill>
        <p:spPr>
          <a:xfrm>
            <a:off x="4874272" y="4701107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61" t="54005" r="45676" b="37342"/>
          <a:stretch/>
        </p:blipFill>
        <p:spPr>
          <a:xfrm>
            <a:off x="6368698" y="4961338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87" t="49768" r="62809" b="37574"/>
          <a:stretch/>
        </p:blipFill>
        <p:spPr>
          <a:xfrm>
            <a:off x="2502226" y="4652248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</TotalTime>
  <Words>2006</Words>
  <Application>Microsoft Office PowerPoint</Application>
  <PresentationFormat>Widescreen</PresentationFormat>
  <Paragraphs>379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Avenir Next LT Pro Light</vt:lpstr>
      <vt:lpstr>Baskerville Old Face</vt:lpstr>
      <vt:lpstr>Calibri</vt:lpstr>
      <vt:lpstr>Calibri Light</vt:lpstr>
      <vt:lpstr>Courier New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161</cp:revision>
  <dcterms:created xsi:type="dcterms:W3CDTF">2020-11-06T16:52:28Z</dcterms:created>
  <dcterms:modified xsi:type="dcterms:W3CDTF">2020-11-08T14:17:20Z</dcterms:modified>
</cp:coreProperties>
</file>